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523" r:id="rId3"/>
    <p:sldId id="1012" r:id="rId5"/>
    <p:sldId id="996" r:id="rId6"/>
    <p:sldId id="1080" r:id="rId7"/>
    <p:sldId id="1175" r:id="rId8"/>
    <p:sldId id="1176" r:id="rId9"/>
    <p:sldId id="1006" r:id="rId10"/>
    <p:sldId id="1142" r:id="rId11"/>
    <p:sldId id="1177" r:id="rId12"/>
    <p:sldId id="1174" r:id="rId13"/>
    <p:sldId id="1178" r:id="rId14"/>
    <p:sldId id="1112" r:id="rId15"/>
  </p:sldIdLst>
  <p:sldSz cx="9144000" cy="5143500" type="screen16x9"/>
  <p:notesSz cx="6858000" cy="9144000"/>
  <p:embeddedFontLst>
    <p:embeddedFont>
      <p:font typeface="微软雅黑" panose="020B0503020204020204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Calibri" panose="020F0502020204030204"/>
      <p:regular r:id="rId22"/>
      <p:bold r:id="rId23"/>
      <p:italic r:id="rId24"/>
      <p:boldItalic r:id="rId25"/>
    </p:embeddedFont>
    <p:embeddedFont>
      <p:font typeface="黑体" panose="02010609060101010101" pitchFamily="49" charset="-122"/>
      <p:regular r:id="rId26"/>
    </p:embeddedFont>
    <p:embeddedFont>
      <p:font typeface="等线 Light" panose="02010600030101010101" pitchFamily="2" charset="-122"/>
      <p:regular r:id="rId27"/>
    </p:embeddedFont>
    <p:embeddedFont>
      <p:font typeface="Impact" panose="020B0806030902050204" charset="0"/>
      <p:regular r:id="rId2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F0000"/>
    <a:srgbClr val="FFFFFF"/>
    <a:srgbClr val="F5EFF7"/>
    <a:srgbClr val="0000FF"/>
    <a:srgbClr val="A38302"/>
    <a:srgbClr val="FF7C80"/>
    <a:srgbClr val="FF6600"/>
    <a:srgbClr val="D60093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3" autoAdjust="0"/>
    <p:restoredTop sz="92050" autoAdjust="0"/>
  </p:normalViewPr>
  <p:slideViewPr>
    <p:cSldViewPr>
      <p:cViewPr varScale="1">
        <p:scale>
          <a:sx n="89" d="100"/>
          <a:sy n="89" d="100"/>
        </p:scale>
        <p:origin x="822" y="90"/>
      </p:cViewPr>
      <p:guideLst>
        <p:guide orient="horz" pos="2594"/>
        <p:guide pos="51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1872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960"/>
        <p:guide pos="229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6C5514D-1C19-4227-9FDB-AE9C2557C6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1CD010-A9A3-4117-BFBF-9C1583B3E1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400"/>
            <a:ext cx="8229600" cy="857356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5291"/>
            <a:ext cx="2133600" cy="357232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5291"/>
            <a:ext cx="2895600" cy="357232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5291"/>
            <a:ext cx="2133600" cy="357232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1.pn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500"/>
            <a:ext cx="2771800" cy="216038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94"/>
            <a:ext cx="121475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4  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昆虫备忘录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08549" name="Picture 5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4358462"/>
            <a:ext cx="9144000" cy="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11560" y="1203598"/>
            <a:ext cx="7272808" cy="2135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4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*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昆虫备忘录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我的昆虫朋友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内容占位符 3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349250" y="375920"/>
            <a:ext cx="4549140" cy="2567305"/>
          </a:xfrm>
        </p:spPr>
      </p:pic>
      <p:sp>
        <p:nvSpPr>
          <p:cNvPr id="7" name="文本框 9"/>
          <p:cNvSpPr txBox="1"/>
          <p:nvPr/>
        </p:nvSpPr>
        <p:spPr>
          <a:xfrm>
            <a:off x="2773720" y="243295"/>
            <a:ext cx="3384376" cy="484748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互动三：特点我会找</a:t>
            </a:r>
            <a:endParaRPr kumimoji="0" lang="zh-CN" altLang="en-US" sz="27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1608609" y="1571210"/>
          <a:ext cx="6336705" cy="14227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2235"/>
                <a:gridCol w="2112235"/>
                <a:gridCol w="2112235"/>
              </a:tblGrid>
              <a:tr h="437002">
                <a:tc>
                  <a:txBody>
                    <a:bodyPr/>
                    <a:lstStyle/>
                    <a:p>
                      <a:r>
                        <a:rPr lang="zh-CN" altLang="en-US" dirty="0"/>
                        <a:t>昆虫名称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外形特点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其他特点</a:t>
                      </a:r>
                      <a:endParaRPr lang="zh-CN" altLang="en-US" dirty="0"/>
                    </a:p>
                  </a:txBody>
                  <a:tcPr/>
                </a:tc>
              </a:tr>
              <a:tr h="985760">
                <a:tc>
                  <a:txBody>
                    <a:bodyPr/>
                    <a:lstStyle/>
                    <a:p>
                      <a:endParaRPr lang="en-US" altLang="zh-CN" sz="2000" dirty="0"/>
                    </a:p>
                    <a:p>
                      <a:r>
                        <a:rPr lang="zh-CN" altLang="en-US" sz="2000" dirty="0"/>
                        <a:t>蜻蜓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文本框 6"/>
          <p:cNvSpPr txBox="1"/>
          <p:nvPr/>
        </p:nvSpPr>
        <p:spPr>
          <a:xfrm>
            <a:off x="1475656" y="885738"/>
            <a:ext cx="8676456" cy="4356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45720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把语文配套练习册翻到第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页，完成第三题。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83712" y="2294250"/>
            <a:ext cx="13796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有复眼</a:t>
            </a:r>
            <a:endParaRPr lang="zh-CN" altLang="en-US" sz="2000" dirty="0"/>
          </a:p>
        </p:txBody>
      </p:sp>
      <p:sp>
        <p:nvSpPr>
          <p:cNvPr id="15" name="文本框 14"/>
          <p:cNvSpPr txBox="1"/>
          <p:nvPr/>
        </p:nvSpPr>
        <p:spPr>
          <a:xfrm>
            <a:off x="6072248" y="2303655"/>
            <a:ext cx="15441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视觉很灵敏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内容占位符 3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349250" y="375920"/>
            <a:ext cx="4549140" cy="2567305"/>
          </a:xfrm>
        </p:spPr>
      </p:pic>
      <p:sp>
        <p:nvSpPr>
          <p:cNvPr id="7" name="文本框 9"/>
          <p:cNvSpPr txBox="1"/>
          <p:nvPr/>
        </p:nvSpPr>
        <p:spPr>
          <a:xfrm>
            <a:off x="2773720" y="243295"/>
            <a:ext cx="3384376" cy="484748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互动三：特点我会找</a:t>
            </a:r>
            <a:endParaRPr kumimoji="0" lang="zh-CN" altLang="en-US" sz="27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1475656" y="885738"/>
            <a:ext cx="8676456" cy="4356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45720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把语文配套练习册翻到第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页，完成第三题。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937516" y="1460500"/>
            <a:ext cx="7056784" cy="2965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9"/>
          <p:cNvSpPr txBox="1"/>
          <p:nvPr/>
        </p:nvSpPr>
        <p:spPr>
          <a:xfrm>
            <a:off x="3059832" y="483518"/>
            <a:ext cx="2810232" cy="484748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布置作业</a:t>
            </a:r>
            <a:endParaRPr kumimoji="0" lang="zh-CN" altLang="en-US" sz="27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1600" y="1419622"/>
            <a:ext cx="720080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完成第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课配套练习册。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完成第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课写字本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册抄写。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9"/>
          <p:cNvSpPr txBox="1"/>
          <p:nvPr/>
        </p:nvSpPr>
        <p:spPr>
          <a:xfrm>
            <a:off x="3275856" y="339502"/>
            <a:ext cx="2232248" cy="484748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00B0F0"/>
                </a:solidFill>
                <a:latin typeface="+mj-ea"/>
                <a:ea typeface="+mj-ea"/>
              </a:rPr>
              <a:t>课堂回顾</a:t>
            </a:r>
            <a:endParaRPr lang="zh-CN" altLang="en-US" sz="2700" b="1" dirty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648042" y="1131590"/>
            <a:ext cx="7487875" cy="641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45720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说说课文主要写了哪些昆虫？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8799" y="1923678"/>
            <a:ext cx="770636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本文描写了有复眼的蜻蜓、花大姐、独角仙、蚂蚱。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71472" y="642356"/>
            <a:ext cx="1944216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词语解释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17040" y="76120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0582" y="75835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600" y="1779662"/>
            <a:ext cx="4143404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复眼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一种由不定数量的小眼组成的视觉器官，主要在昆虫及甲壳类等节肢动物的身上出现。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86576" y="183032"/>
            <a:ext cx="3083476" cy="73723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蜻蜓长着一对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复眼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6082" name="Picture 2" descr="http://k.zol-img.com.cn/dcbbs/10902/a10901458_s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/>
          <a:stretch>
            <a:fillRect/>
          </a:stretch>
        </p:blipFill>
        <p:spPr bwMode="auto">
          <a:xfrm>
            <a:off x="4355976" y="1354260"/>
            <a:ext cx="4251686" cy="2928940"/>
          </a:xfrm>
          <a:prstGeom prst="rect">
            <a:avLst/>
          </a:prstGeom>
          <a:noFill/>
        </p:spPr>
      </p:pic>
      <p:sp>
        <p:nvSpPr>
          <p:cNvPr id="14" name="TextBox 12"/>
          <p:cNvSpPr txBox="1"/>
          <p:nvPr/>
        </p:nvSpPr>
        <p:spPr>
          <a:xfrm>
            <a:off x="4932040" y="642356"/>
            <a:ext cx="3857652" cy="63767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苍蝇也长着一对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复眼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493603" y="1059582"/>
            <a:ext cx="8676456" cy="5730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45720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把语文配套练习册翻到第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页，完成第一题。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8820" y="1892568"/>
            <a:ext cx="7706360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琢磨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zuó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蚂蚱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mà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摔晕了</a:t>
            </a:r>
            <a:r>
              <a:rPr lang="en-US"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yūn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噌</a:t>
            </a:r>
            <a:r>
              <a:rPr lang="en-US"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cēn</a:t>
            </a:r>
            <a:r>
              <a:rPr lang="en-US" altLang="zh-CN" sz="3200" b="1" dirty="0" err="1">
                <a:solidFill>
                  <a:srgbClr val="FF0000"/>
                </a:solidFill>
                <a:latin typeface="等线 Light" panose="02010600030101010101" pitchFamily="2" charset="-122"/>
                <a:ea typeface="等线 Light" panose="02010600030101010101" pitchFamily="2" charset="-122"/>
                <a:cs typeface="楷体" panose="02010609060101010101" pitchFamily="49" charset="-122"/>
              </a:rPr>
              <a:t>g</a:t>
            </a:r>
            <a:endParaRPr lang="en-US" altLang="zh-CN" sz="3200" b="1" dirty="0">
              <a:solidFill>
                <a:srgbClr val="FF0000"/>
              </a:solidFill>
              <a:latin typeface="等线 Light" panose="02010600030101010101" pitchFamily="2" charset="-122"/>
              <a:ea typeface="等线 Light" panose="02010600030101010101" pitchFamily="2" charset="-122"/>
              <a:cs typeface="楷体" panose="02010609060101010101" pitchFamily="49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灵敏  </a:t>
            </a:r>
            <a:r>
              <a:rPr lang="en-US"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mǐn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瓢虫</a:t>
            </a:r>
            <a:r>
              <a:rPr lang="en-US"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piáo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2636335" y="339502"/>
            <a:ext cx="3384376" cy="484748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互动一：字词我会认</a:t>
            </a:r>
            <a:endParaRPr kumimoji="0" lang="zh-CN" altLang="en-US" sz="27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08304" y="206769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蚂</a:t>
            </a:r>
            <a:r>
              <a:rPr lang="en-US" altLang="zh-CN" sz="32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mǎ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2025203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琢磨：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思索、考虑。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本课指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思考蜻蜓的复眼。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2636335" y="339502"/>
            <a:ext cx="3384376" cy="484748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互动二：词语我理解</a:t>
            </a:r>
            <a:endParaRPr kumimoji="0" lang="zh-CN" altLang="en-US" sz="27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971580"/>
            <a:ext cx="778674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我从一本书上知道蜻蜓有复眼，从那以后，就一直在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琢磨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复眼是怎么回事。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00458" y="2486868"/>
            <a:ext cx="8260080" cy="11331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瓢虫款款地落下来了，折好它的黑绸衬裙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膜翅，顺顺溜溜；收拢硬翅，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严丝合缝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8270"/>
          <a:stretch>
            <a:fillRect/>
          </a:stretch>
        </p:blipFill>
        <p:spPr>
          <a:xfrm>
            <a:off x="1115695" y="627380"/>
            <a:ext cx="7200900" cy="33259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2025203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琢磨：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思索、考虑。本课指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思考蜻蜓的复眼。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2636335" y="339502"/>
            <a:ext cx="3384376" cy="484748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互动二：词语我理解</a:t>
            </a:r>
            <a:endParaRPr kumimoji="0" lang="zh-CN" altLang="en-US" sz="27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971580"/>
            <a:ext cx="778674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我从一本书上知道蜻蜓有复眼，从那以后，就一直在琢磨复眼是怎么回事。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00458" y="2486868"/>
            <a:ext cx="8260080" cy="11331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kumimoji="0" lang="zh-CN" altLang="en-US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瓢虫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款款地落下来了，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折好它的黑绸衬裙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膜翅，顺顺溜溜；收拢硬翅，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严丝合缝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9985" y="3620063"/>
            <a:ext cx="86640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严丝合缝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缝隙密合。</a:t>
            </a:r>
            <a:r>
              <a:rPr lang="zh-CN" altLang="en-US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本课指瓢虫的硬翅就是紧密地闭合在一起，一点儿缝隙也没有。</a:t>
            </a:r>
            <a:endParaRPr lang="zh-CN" altLang="en-US" sz="2400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内容占位符 3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349250" y="375920"/>
            <a:ext cx="4549140" cy="2567305"/>
          </a:xfrm>
        </p:spPr>
      </p:pic>
      <p:pic>
        <p:nvPicPr>
          <p:cNvPr id="134146" name="Picture 2" descr="http://imgsrc.baidu.com/image/c0%3Dpixel_huitu%2C0%2C0%2C294%2C40/sign=d2fadc3d9c0a304e462fa8bab8b0c2ea/0ff41bd5ad6eddc47e3f1cc232dbb6fd5266332a.jpg"/>
          <p:cNvPicPr>
            <a:picLocks noChangeAspect="1" noChangeArrowheads="1"/>
          </p:cNvPicPr>
          <p:nvPr/>
        </p:nvPicPr>
        <p:blipFill>
          <a:blip r:embed="rId2" cstate="print">
            <a:lum bright="6000" contrast="40000"/>
          </a:blip>
          <a:srcRect r="530" b="6249"/>
          <a:stretch>
            <a:fillRect/>
          </a:stretch>
        </p:blipFill>
        <p:spPr bwMode="auto">
          <a:xfrm>
            <a:off x="145567" y="936388"/>
            <a:ext cx="2901712" cy="1635361"/>
          </a:xfrm>
          <a:prstGeom prst="rect">
            <a:avLst/>
          </a:prstGeom>
          <a:noFill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137" y="981960"/>
            <a:ext cx="2910749" cy="16353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567" y="2759862"/>
            <a:ext cx="2901712" cy="1575809"/>
          </a:xfrm>
          <a:prstGeom prst="rect">
            <a:avLst/>
          </a:prstGeom>
        </p:spPr>
      </p:pic>
      <p:pic>
        <p:nvPicPr>
          <p:cNvPr id="6" name="Picture 8" descr="http://forum.xitek.com/pics/201308/18639/1863955/1863955_1377841443.jpg"/>
          <p:cNvPicPr>
            <a:picLocks noChangeAspect="1" noChangeArrowheads="1"/>
          </p:cNvPicPr>
          <p:nvPr/>
        </p:nvPicPr>
        <p:blipFill>
          <a:blip r:embed="rId5" cstate="print">
            <a:lum contrast="40000"/>
          </a:blip>
          <a:srcRect/>
          <a:stretch>
            <a:fillRect/>
          </a:stretch>
        </p:blipFill>
        <p:spPr bwMode="auto">
          <a:xfrm>
            <a:off x="3276136" y="2839648"/>
            <a:ext cx="2910749" cy="1575809"/>
          </a:xfrm>
          <a:prstGeom prst="rect">
            <a:avLst/>
          </a:prstGeom>
          <a:noFill/>
        </p:spPr>
      </p:pic>
      <p:sp>
        <p:nvSpPr>
          <p:cNvPr id="7" name="文本框 9"/>
          <p:cNvSpPr txBox="1"/>
          <p:nvPr/>
        </p:nvSpPr>
        <p:spPr>
          <a:xfrm>
            <a:off x="2773720" y="243295"/>
            <a:ext cx="3384376" cy="484748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互动三：特点我会找</a:t>
            </a:r>
            <a:endParaRPr kumimoji="0" lang="zh-CN" altLang="en-US" sz="27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6415742" y="1968863"/>
            <a:ext cx="2486266" cy="1300356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外形特点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其他特点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内容占位符 3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349250" y="375920"/>
            <a:ext cx="4549140" cy="2567305"/>
          </a:xfrm>
        </p:spPr>
      </p:pic>
      <p:sp>
        <p:nvSpPr>
          <p:cNvPr id="7" name="文本框 9"/>
          <p:cNvSpPr txBox="1"/>
          <p:nvPr/>
        </p:nvSpPr>
        <p:spPr>
          <a:xfrm>
            <a:off x="2773720" y="243295"/>
            <a:ext cx="3384376" cy="484748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互动三：特点我会找</a:t>
            </a:r>
            <a:endParaRPr kumimoji="0" lang="zh-CN" altLang="en-US" sz="27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1619672" y="880054"/>
            <a:ext cx="8676456" cy="4356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45720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把语文配套练习册翻到第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页，完成第三题。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1519053" y="1422310"/>
            <a:ext cx="5893710" cy="3307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675</Words>
  <Application>WPS 演示</Application>
  <PresentationFormat>全屏显示(16:9)</PresentationFormat>
  <Paragraphs>79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Heiti SC Light</vt:lpstr>
      <vt:lpstr>微软雅黑</vt:lpstr>
      <vt:lpstr>楷体</vt:lpstr>
      <vt:lpstr>Calibri</vt:lpstr>
      <vt:lpstr>黑体</vt:lpstr>
      <vt:lpstr>Times New Roman</vt:lpstr>
      <vt:lpstr>Times New Roman</vt:lpstr>
      <vt:lpstr>等线 Light</vt:lpstr>
      <vt:lpstr>Arial Unicode MS</vt:lpstr>
      <vt:lpstr>Impact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qwe</cp:lastModifiedBy>
  <cp:revision>82</cp:revision>
  <dcterms:created xsi:type="dcterms:W3CDTF">2017-03-17T02:28:00Z</dcterms:created>
  <dcterms:modified xsi:type="dcterms:W3CDTF">2021-09-06T13:01:19Z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